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0"/>
  </p:notesMasterIdLst>
  <p:sldIdLst>
    <p:sldId id="347" r:id="rId3"/>
    <p:sldId id="350" r:id="rId4"/>
    <p:sldId id="296" r:id="rId5"/>
    <p:sldId id="351" r:id="rId6"/>
    <p:sldId id="352" r:id="rId7"/>
    <p:sldId id="353" r:id="rId8"/>
    <p:sldId id="354" r:id="rId9"/>
    <p:sldId id="359" r:id="rId10"/>
    <p:sldId id="360" r:id="rId11"/>
    <p:sldId id="345" r:id="rId12"/>
    <p:sldId id="355" r:id="rId13"/>
    <p:sldId id="356" r:id="rId14"/>
    <p:sldId id="357" r:id="rId15"/>
    <p:sldId id="358" r:id="rId16"/>
    <p:sldId id="361" r:id="rId17"/>
    <p:sldId id="362" r:id="rId18"/>
    <p:sldId id="349"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84" d="100"/>
          <a:sy n="84" d="100"/>
        </p:scale>
        <p:origin x="60" y="270"/>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17</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 (2a-2d)</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642933"/>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Yogurt is a kind of healthy food that people can make at home.One way to make it is to buy some dry yogurt from a store, and add two small spoons of dry yogurt to two cups of milk.This will be the starter (</a:t>
            </a:r>
            <a:r>
              <a:rPr lang="zh-CN" altLang="zh-CN" sz="2800">
                <a:solidFill>
                  <a:srgbClr val="000000"/>
                </a:solidFill>
                <a:latin typeface="Times New Roman" panose="02020603050405020304" pitchFamily="18" charset="0"/>
                <a:cs typeface="Times New Roman" panose="02020603050405020304" pitchFamily="18" charset="0"/>
              </a:rPr>
              <a:t>发酵剂</a:t>
            </a:r>
            <a:r>
              <a:rPr lang="en-US" altLang="zh-CN" sz="2800">
                <a:solidFill>
                  <a:srgbClr val="000000"/>
                </a:solidFill>
                <a:latin typeface="Times New Roman" panose="02020603050405020304" pitchFamily="18" charset="0"/>
                <a:cs typeface="Times New Roman" panose="02020603050405020304" pitchFamily="18" charset="0"/>
              </a:rPr>
              <a:t>) for your own yogurt.You also need to prepare some clean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utensils</a:t>
            </a:r>
            <a:r>
              <a:rPr lang="en-US" altLang="zh-CN" sz="2800">
                <a:solidFill>
                  <a:srgbClr val="000000"/>
                </a:solidFill>
                <a:latin typeface="Times New Roman" panose="02020603050405020304" pitchFamily="18" charset="0"/>
                <a:cs typeface="Times New Roman" panose="02020603050405020304" pitchFamily="18" charset="0"/>
              </a:rPr>
              <a:t>, like cups and a cooking pot.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74488"/>
            <a:ext cx="11430000" cy="451328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When making yogurt, it is very important to have the right temperature.Pour eight cups of milk into a large cooking pot.Heat the milk to 85</a:t>
            </a:r>
            <a:r>
              <a:rPr lang="zh-CN" altLang="zh-CN" sz="2800">
                <a:solidFill>
                  <a:srgbClr val="000000"/>
                </a:solidFill>
                <a:latin typeface="NEU-BZ-S92"/>
                <a:cs typeface="宋体" panose="02010600030101010101" pitchFamily="2" charset="-122"/>
              </a:rPr>
              <a:t>℃</a:t>
            </a:r>
            <a:r>
              <a:rPr lang="en-US" altLang="zh-CN" sz="2800">
                <a:solidFill>
                  <a:srgbClr val="000000"/>
                </a:solidFill>
                <a:latin typeface="Times New Roman" panose="02020603050405020304" pitchFamily="18" charset="0"/>
                <a:cs typeface="Times New Roman" panose="02020603050405020304" pitchFamily="18" charset="0"/>
              </a:rPr>
              <a:t>.Then cool the milk quickly to 43</a:t>
            </a:r>
            <a:r>
              <a:rPr lang="zh-CN" altLang="zh-CN" sz="2800">
                <a:solidFill>
                  <a:srgbClr val="000000"/>
                </a:solidFill>
                <a:latin typeface="NEU-BZ-S92"/>
                <a:cs typeface="宋体" panose="02010600030101010101" pitchFamily="2" charset="-122"/>
              </a:rPr>
              <a:t>℃</a:t>
            </a:r>
            <a:r>
              <a:rPr lang="en-US" altLang="zh-CN" sz="2800">
                <a:solidFill>
                  <a:srgbClr val="000000"/>
                </a:solidFill>
                <a:latin typeface="Times New Roman" panose="02020603050405020304" pitchFamily="18" charset="0"/>
                <a:cs typeface="Times New Roman" panose="02020603050405020304" pitchFamily="18" charset="0"/>
              </a:rPr>
              <a:t>.To do this, you can put the cooking pot in cool water.Keep the milk at 43</a:t>
            </a:r>
            <a:r>
              <a:rPr lang="zh-CN" altLang="zh-CN" sz="2800">
                <a:solidFill>
                  <a:srgbClr val="000000"/>
                </a:solidFill>
                <a:latin typeface="NEU-BZ-S92"/>
                <a:cs typeface="宋体" panose="02010600030101010101" pitchFamily="2" charset="-122"/>
              </a:rPr>
              <a:t>℃</a:t>
            </a:r>
            <a:r>
              <a:rPr lang="en-US" altLang="zh-CN" sz="2800">
                <a:solidFill>
                  <a:srgbClr val="000000"/>
                </a:solidFill>
                <a:latin typeface="Times New Roman" panose="02020603050405020304" pitchFamily="18" charset="0"/>
                <a:cs typeface="Times New Roman" panose="02020603050405020304" pitchFamily="18" charset="0"/>
              </a:rPr>
              <a:t> and add half a cup of the starter.If you want a thicker yogurt, you can add another one-third of a cup.Cover the pot and keep it at a temperature of 40</a:t>
            </a:r>
            <a:r>
              <a:rPr lang="zh-CN" altLang="zh-CN" sz="2800">
                <a:solidFill>
                  <a:srgbClr val="000000"/>
                </a:solidFill>
                <a:latin typeface="NEU-BZ-S92"/>
                <a:cs typeface="宋体" panose="02010600030101010101" pitchFamily="2" charset="-122"/>
              </a:rPr>
              <a:t>℃</a:t>
            </a:r>
            <a:r>
              <a:rPr lang="en-US" altLang="zh-CN" sz="2800">
                <a:solidFill>
                  <a:srgbClr val="000000"/>
                </a:solidFill>
                <a:latin typeface="Times New Roman" panose="02020603050405020304" pitchFamily="18" charset="0"/>
                <a:cs typeface="Times New Roman" panose="02020603050405020304" pitchFamily="18" charset="0"/>
              </a:rPr>
              <a:t> to 45</a:t>
            </a:r>
            <a:r>
              <a:rPr lang="zh-CN" altLang="zh-CN" sz="2800">
                <a:solidFill>
                  <a:srgbClr val="000000"/>
                </a:solidFill>
                <a:latin typeface="NEU-BZ-S92"/>
                <a:cs typeface="宋体" panose="02010600030101010101" pitchFamily="2" charset="-122"/>
              </a:rPr>
              <a:t>℃</a:t>
            </a:r>
            <a:r>
              <a:rPr lang="en-US" altLang="zh-CN" sz="2800">
                <a:solidFill>
                  <a:srgbClr val="000000"/>
                </a:solidFill>
                <a:latin typeface="Times New Roman" panose="02020603050405020304" pitchFamily="18" charset="0"/>
                <a:cs typeface="Times New Roman" panose="02020603050405020304" pitchFamily="18" charset="0"/>
              </a:rPr>
              <a:t> for four to six hours.After that, your homemade yogurt is ready.You can also add fruit, nuts, honey or spices(</a:t>
            </a:r>
            <a:r>
              <a:rPr lang="zh-CN" altLang="zh-CN" sz="2800">
                <a:solidFill>
                  <a:srgbClr val="000000"/>
                </a:solidFill>
                <a:latin typeface="Times New Roman" panose="02020603050405020304" pitchFamily="18" charset="0"/>
                <a:cs typeface="Times New Roman" panose="02020603050405020304" pitchFamily="18" charset="0"/>
              </a:rPr>
              <a:t>香料</a:t>
            </a:r>
            <a:r>
              <a:rPr lang="en-US" altLang="zh-CN" sz="2800">
                <a:solidFill>
                  <a:srgbClr val="000000"/>
                </a:solidFill>
                <a:latin typeface="Times New Roman" panose="02020603050405020304" pitchFamily="18" charset="0"/>
                <a:cs typeface="Times New Roman" panose="02020603050405020304" pitchFamily="18" charset="0"/>
              </a:rPr>
              <a:t>) to make the taste richer.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48524"/>
            <a:ext cx="11430000" cy="513371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Yogurt can be made with milk from cows or other animals, including goats and sheep.If you want to know more about making it, you can go online to look for more information.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underlined word “utensils” in paragraph 1 means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in Chinese.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器皿</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B</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配料</a:t>
            </a:r>
            <a:r>
              <a:rPr lang="en-US" altLang="zh-CN" sz="2800">
                <a:solidFill>
                  <a:srgbClr val="000000"/>
                </a:solidFill>
                <a:latin typeface="Times New Roman" panose="02020603050405020304" pitchFamily="18" charset="0"/>
                <a:cs typeface="Times New Roman" panose="02020603050405020304" pitchFamily="18" charset="0"/>
              </a:rPr>
              <a:t>	C.</a:t>
            </a:r>
            <a:r>
              <a:rPr lang="zh-CN" altLang="zh-CN" sz="2800">
                <a:solidFill>
                  <a:srgbClr val="000000"/>
                </a:solidFill>
                <a:latin typeface="Times New Roman" panose="02020603050405020304" pitchFamily="18" charset="0"/>
                <a:cs typeface="Times New Roman" panose="02020603050405020304" pitchFamily="18" charset="0"/>
              </a:rPr>
              <a:t>场地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are necessary things to make yogurt at home?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A.Fruit and nuts.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B.Spices and fruit.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C.Milk and dry yogurt.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714417" y="2262320"/>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4" name="矩形 3"/>
          <p:cNvSpPr/>
          <p:nvPr/>
        </p:nvSpPr>
        <p:spPr>
          <a:xfrm>
            <a:off x="8127117" y="3419949"/>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37691"/>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.What’s the best temperature for the milk when adding the starter?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A.40</a:t>
            </a:r>
            <a:r>
              <a:rPr lang="zh-CN" altLang="zh-CN" sz="2800">
                <a:solidFill>
                  <a:srgbClr val="000000"/>
                </a:solidFill>
                <a:latin typeface="NEU-BZ-S92"/>
                <a:cs typeface="宋体" panose="02010600030101010101" pitchFamily="2" charset="-122"/>
              </a:rPr>
              <a:t>℃</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B.43</a:t>
            </a:r>
            <a:r>
              <a:rPr lang="zh-CN" altLang="zh-CN" sz="2800">
                <a:solidFill>
                  <a:srgbClr val="000000"/>
                </a:solidFill>
                <a:latin typeface="NEU-BZ-S92"/>
                <a:cs typeface="宋体" panose="02010600030101010101" pitchFamily="2" charset="-122"/>
              </a:rPr>
              <a:t>℃</a:t>
            </a:r>
            <a:r>
              <a:rPr lang="en-US" altLang="zh-CN" sz="2800">
                <a:solidFill>
                  <a:srgbClr val="000000"/>
                </a:solidFill>
                <a:latin typeface="Times New Roman" panose="02020603050405020304" pitchFamily="18" charset="0"/>
                <a:cs typeface="Times New Roman" panose="02020603050405020304" pitchFamily="18" charset="0"/>
              </a:rPr>
              <a:t>.	C.45</a:t>
            </a:r>
            <a:r>
              <a:rPr lang="zh-CN" altLang="zh-CN" sz="2800">
                <a:solidFill>
                  <a:srgbClr val="000000"/>
                </a:solidFill>
                <a:latin typeface="NEU-BZ-S92"/>
                <a:cs typeface="宋体" panose="02010600030101010101" pitchFamily="2" charset="-122"/>
              </a:rPr>
              <a:t>℃</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.Which of the following is the right order to make yogurt?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Add some starter into the milk.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②</a:t>
            </a:r>
            <a:r>
              <a:rPr lang="en-US" altLang="zh-CN" sz="2800">
                <a:solidFill>
                  <a:srgbClr val="000000"/>
                </a:solidFill>
                <a:latin typeface="Times New Roman" panose="02020603050405020304" pitchFamily="18" charset="0"/>
                <a:cs typeface="Times New Roman" panose="02020603050405020304" pitchFamily="18" charset="0"/>
              </a:rPr>
              <a:t>Heat the milk and then cool 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③</a:t>
            </a:r>
            <a:r>
              <a:rPr lang="en-US" altLang="zh-CN" sz="2800">
                <a:solidFill>
                  <a:srgbClr val="000000"/>
                </a:solidFill>
                <a:latin typeface="Times New Roman" panose="02020603050405020304" pitchFamily="18" charset="0"/>
                <a:cs typeface="Times New Roman" panose="02020603050405020304" pitchFamily="18" charset="0"/>
              </a:rPr>
              <a:t>Make some yogurt starter.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④</a:t>
            </a:r>
            <a:r>
              <a:rPr lang="en-US" altLang="zh-CN" sz="2800">
                <a:solidFill>
                  <a:srgbClr val="000000"/>
                </a:solidFill>
                <a:latin typeface="Times New Roman" panose="02020603050405020304" pitchFamily="18" charset="0"/>
                <a:cs typeface="Times New Roman" panose="02020603050405020304" pitchFamily="18" charset="0"/>
              </a:rPr>
              <a:t>Pour some milk into a big pot.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⑤</a:t>
            </a:r>
            <a:r>
              <a:rPr lang="en-US" altLang="zh-CN" sz="2800">
                <a:solidFill>
                  <a:srgbClr val="000000"/>
                </a:solidFill>
                <a:latin typeface="Times New Roman" panose="02020603050405020304" pitchFamily="18" charset="0"/>
                <a:cs typeface="Times New Roman" panose="02020603050405020304" pitchFamily="18" charset="0"/>
              </a:rPr>
              <a:t>Cover the pot and keep it for some time.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smtClean="0">
                <a:solidFill>
                  <a:srgbClr val="000000"/>
                </a:solidFill>
                <a:latin typeface="NEU-BZ-S92"/>
                <a:cs typeface="宋体" panose="02010600030101010101" pitchFamily="2" charset="-122"/>
              </a:rPr>
              <a:t>①③②⑤④</a:t>
            </a:r>
            <a:r>
              <a:rPr lang="en-US" altLang="zh-CN" sz="2800" smtClean="0">
                <a:solidFill>
                  <a:srgbClr val="000000"/>
                </a:solidFill>
                <a:latin typeface="NEU-BZ-S92"/>
                <a:cs typeface="宋体" panose="02010600030101010101" pitchFamily="2" charset="-122"/>
              </a:rPr>
              <a:t>    </a:t>
            </a:r>
            <a:r>
              <a:rPr lang="en-US" altLang="zh-CN" sz="2800" smtClean="0">
                <a:solidFill>
                  <a:srgbClr val="000000"/>
                </a:solidFill>
                <a:latin typeface="Times New Roman" panose="02020603050405020304" pitchFamily="18" charset="0"/>
                <a:cs typeface="Times New Roman" panose="02020603050405020304" pitchFamily="18" charset="0"/>
              </a:rPr>
              <a:t>B</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smtClean="0">
                <a:solidFill>
                  <a:srgbClr val="000000"/>
                </a:solidFill>
                <a:latin typeface="NEU-BZ-S92"/>
                <a:cs typeface="宋体" panose="02010600030101010101" pitchFamily="2" charset="-122"/>
              </a:rPr>
              <a:t>③④②①⑤</a:t>
            </a:r>
            <a:r>
              <a:rPr lang="en-US" altLang="zh-CN" sz="2800" smtClean="0">
                <a:solidFill>
                  <a:srgbClr val="000000"/>
                </a:solidFill>
                <a:latin typeface="NEU-BZ-S92"/>
                <a:cs typeface="宋体" panose="02010600030101010101" pitchFamily="2" charset="-122"/>
              </a:rPr>
              <a:t>    </a:t>
            </a:r>
            <a:r>
              <a:rPr lang="en-US" altLang="zh-CN" sz="2800" smtClean="0">
                <a:solidFill>
                  <a:srgbClr val="000000"/>
                </a:solidFill>
                <a:latin typeface="Times New Roman" panose="02020603050405020304" pitchFamily="18" charset="0"/>
                <a:cs typeface="Times New Roman" panose="02020603050405020304" pitchFamily="18" charset="0"/>
              </a:rPr>
              <a:t>C</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NEU-BZ-S92"/>
                <a:cs typeface="宋体" panose="02010600030101010101" pitchFamily="2" charset="-122"/>
              </a:rPr>
              <a:t>④⑤①③②</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0161400" y="337691"/>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4" name="矩形 3"/>
          <p:cNvSpPr/>
          <p:nvPr/>
        </p:nvSpPr>
        <p:spPr>
          <a:xfrm>
            <a:off x="9092888" y="1519219"/>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14400"/>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love cooking.My favorite cook is Thomas Keller from the US.I often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his videos of cooking food on the Internet.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Last Saturday, after watching 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of Keller cooking a steak (</a:t>
            </a:r>
            <a:r>
              <a:rPr lang="zh-CN" altLang="zh-CN" sz="2800">
                <a:solidFill>
                  <a:srgbClr val="000000"/>
                </a:solidFill>
                <a:latin typeface="Times New Roman" panose="02020603050405020304" pitchFamily="18" charset="0"/>
                <a:cs typeface="Times New Roman" panose="02020603050405020304" pitchFamily="18" charset="0"/>
              </a:rPr>
              <a:t>牛排</a:t>
            </a:r>
            <a:r>
              <a:rPr lang="en-US" altLang="zh-CN" sz="2800">
                <a:solidFill>
                  <a:srgbClr val="000000"/>
                </a:solidFill>
                <a:latin typeface="Times New Roman" panose="02020603050405020304" pitchFamily="18" charset="0"/>
                <a:cs typeface="Times New Roman" panose="02020603050405020304" pitchFamily="18" charset="0"/>
              </a:rPr>
              <a:t>), an idea came to me—why not make some food by myself?</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12641"/>
            <a:ext cx="11430000" cy="5693866"/>
          </a:xfrm>
          <a:prstGeom prst="rect">
            <a:avLst/>
          </a:prstGeom>
        </p:spPr>
        <p:txBody>
          <a:bodyPr>
            <a:spAutoFit/>
          </a:bodyPr>
          <a:lstStyle/>
          <a:p>
            <a:pPr indent="762000">
              <a:lnSpc>
                <a:spcPct val="130000"/>
              </a:lnSpc>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So I went to the supermarket 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all the ingredients I needed.I followed Keller’s video step by step.I defrosted (</a:t>
            </a:r>
            <a:r>
              <a:rPr lang="zh-CN" altLang="zh-CN" sz="2800">
                <a:solidFill>
                  <a:srgbClr val="000000"/>
                </a:solidFill>
                <a:latin typeface="Times New Roman" panose="02020603050405020304" pitchFamily="18" charset="0"/>
                <a:cs typeface="Times New Roman" panose="02020603050405020304" pitchFamily="18" charset="0"/>
              </a:rPr>
              <a:t>解冻</a:t>
            </a:r>
            <a:r>
              <a:rPr lang="en-US" altLang="zh-CN" sz="2800">
                <a:solidFill>
                  <a:srgbClr val="000000"/>
                </a:solidFill>
                <a:latin typeface="Times New Roman" panose="02020603050405020304" pitchFamily="18" charset="0"/>
                <a:cs typeface="Times New Roman" panose="02020603050405020304" pitchFamily="18" charset="0"/>
              </a:rPr>
              <a:t>) the steak to make it ready to cook,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then I began to fry (</a:t>
            </a:r>
            <a:r>
              <a:rPr lang="zh-CN" altLang="zh-CN" sz="2800">
                <a:solidFill>
                  <a:srgbClr val="000000"/>
                </a:solidFill>
                <a:latin typeface="Times New Roman" panose="02020603050405020304" pitchFamily="18" charset="0"/>
                <a:cs typeface="Times New Roman" panose="02020603050405020304" pitchFamily="18" charset="0"/>
              </a:rPr>
              <a:t>煎</a:t>
            </a:r>
            <a:r>
              <a:rPr lang="en-US" altLang="zh-CN" sz="2800">
                <a:solidFill>
                  <a:srgbClr val="000000"/>
                </a:solidFill>
                <a:latin typeface="Times New Roman" panose="02020603050405020304" pitchFamily="18" charset="0"/>
                <a:cs typeface="Times New Roman" panose="02020603050405020304" pitchFamily="18" charset="0"/>
              </a:rPr>
              <a:t>) the steak and eggs.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that, I fried the tomatoes and put everything together.I was so excited that I had a quick taste while cooking.Wow!It was really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I </a:t>
            </a:r>
            <a:r>
              <a:rPr lang="en-US" altLang="zh-CN" sz="2800">
                <a:solidFill>
                  <a:srgbClr val="000000"/>
                </a:solidFill>
                <a:latin typeface="Times New Roman" panose="02020603050405020304" pitchFamily="18" charset="0"/>
                <a:cs typeface="Times New Roman" panose="02020603050405020304" pitchFamily="18" charset="0"/>
              </a:rPr>
              <a:t>couldn’t help asking my parents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and have a taste.“Unbelievable!” my mom said.I could tell from my parents’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that they were so excited.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don’t know whether this successful meal was just beginner’s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or a real sign (</a:t>
            </a:r>
            <a:r>
              <a:rPr lang="zh-CN" altLang="zh-CN" sz="2800">
                <a:solidFill>
                  <a:srgbClr val="000000"/>
                </a:solidFill>
                <a:latin typeface="Times New Roman" panose="02020603050405020304" pitchFamily="18" charset="0"/>
                <a:cs typeface="Times New Roman" panose="02020603050405020304" pitchFamily="18" charset="0"/>
              </a:rPr>
              <a:t>标志</a:t>
            </a:r>
            <a:r>
              <a:rPr lang="en-US" altLang="zh-CN" sz="2800">
                <a:solidFill>
                  <a:srgbClr val="000000"/>
                </a:solidFill>
                <a:latin typeface="Times New Roman" panose="02020603050405020304" pitchFamily="18" charset="0"/>
                <a:cs typeface="Times New Roman" panose="02020603050405020304" pitchFamily="18" charset="0"/>
              </a:rPr>
              <a:t>) of my cooking talent (</a:t>
            </a:r>
            <a:r>
              <a:rPr lang="zh-CN" altLang="zh-CN" sz="2800">
                <a:solidFill>
                  <a:srgbClr val="000000"/>
                </a:solidFill>
                <a:latin typeface="Times New Roman" panose="02020603050405020304" pitchFamily="18" charset="0"/>
                <a:cs typeface="Times New Roman" panose="02020603050405020304" pitchFamily="18" charset="0"/>
              </a:rPr>
              <a:t>才能</a:t>
            </a:r>
            <a:r>
              <a:rPr lang="en-US" altLang="zh-CN" sz="2800">
                <a:solidFill>
                  <a:srgbClr val="000000"/>
                </a:solidFill>
                <a:latin typeface="Times New Roman" panose="02020603050405020304" pitchFamily="18" charset="0"/>
                <a:cs typeface="Times New Roman" panose="02020603050405020304" pitchFamily="18" charset="0"/>
              </a:rPr>
              <a:t>).But it certainly made me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in cooking.I’m planning to try more dishes in the near future.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980481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88996"/>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.A.make	B.watch	C.take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.A.film	B.video	C.plan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.A.brought	B.bought	C.buy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.A.but	</a:t>
            </a:r>
            <a:r>
              <a:rPr lang="en-US" altLang="zh-CN" sz="2800" smtClean="0">
                <a:solidFill>
                  <a:srgbClr val="000000"/>
                </a:solidFill>
                <a:latin typeface="Times New Roman" panose="02020603050405020304" pitchFamily="18" charset="0"/>
                <a:cs typeface="Times New Roman" panose="02020603050405020304" pitchFamily="18" charset="0"/>
              </a:rPr>
              <a:t>	B.although</a:t>
            </a:r>
            <a:r>
              <a:rPr lang="en-US" altLang="zh-CN" sz="2800">
                <a:solidFill>
                  <a:srgbClr val="000000"/>
                </a:solidFill>
                <a:latin typeface="Times New Roman" panose="02020603050405020304" pitchFamily="18" charset="0"/>
                <a:cs typeface="Times New Roman" panose="02020603050405020304" pitchFamily="18" charset="0"/>
              </a:rPr>
              <a:t>	C.and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.A.Before	B.After	C.During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.A.delicious	B.different	C.sweet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.A.to come	B.come	C.coming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.A.feet	</a:t>
            </a:r>
            <a:r>
              <a:rPr lang="en-US" altLang="zh-CN" sz="2800" smtClean="0">
                <a:solidFill>
                  <a:srgbClr val="000000"/>
                </a:solidFill>
                <a:latin typeface="Times New Roman" panose="02020603050405020304" pitchFamily="18" charset="0"/>
                <a:cs typeface="Times New Roman" panose="02020603050405020304" pitchFamily="18" charset="0"/>
              </a:rPr>
              <a:t>	B.hands</a:t>
            </a:r>
            <a:r>
              <a:rPr lang="en-US" altLang="zh-CN" sz="2800">
                <a:solidFill>
                  <a:srgbClr val="000000"/>
                </a:solidFill>
                <a:latin typeface="Times New Roman" panose="02020603050405020304" pitchFamily="18" charset="0"/>
                <a:cs typeface="Times New Roman" panose="02020603050405020304" pitchFamily="18" charset="0"/>
              </a:rPr>
              <a:t>	C.eyes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.A.ability	B.luck	</a:t>
            </a:r>
            <a:r>
              <a:rPr lang="en-US" altLang="zh-CN" sz="2800" smtClean="0">
                <a:solidFill>
                  <a:srgbClr val="000000"/>
                </a:solidFill>
                <a:latin typeface="Times New Roman" panose="02020603050405020304" pitchFamily="18" charset="0"/>
                <a:cs typeface="Times New Roman" panose="02020603050405020304" pitchFamily="18" charset="0"/>
              </a:rPr>
              <a:t>	C.hope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.A.popular	B.interesting	C.interested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894793"/>
            <a:ext cx="4508991"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BBBCB</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AACBC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91929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773273"/>
            <a:ext cx="11430000" cy="526297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.My mother asked me to put the rice into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碗</a:t>
            </a:r>
            <a:r>
              <a:rPr lang="en-US" altLang="zh-CN" sz="2800">
                <a:solidFill>
                  <a:srgbClr val="000000"/>
                </a:solidFill>
                <a:latin typeface="Times New Roman" panose="02020603050405020304" pitchFamily="18" charset="0"/>
                <a:cs typeface="Times New Roman" panose="02020603050405020304" pitchFamily="18" charset="0"/>
              </a:rPr>
              <a:t>) before serving it.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.When cooking fried rice, you need to add some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食用油</a:t>
            </a:r>
            <a:r>
              <a:rPr lang="en-US" altLang="zh-CN" sz="2800">
                <a:solidFill>
                  <a:srgbClr val="000000"/>
                </a:solidFill>
                <a:latin typeface="Times New Roman" panose="02020603050405020304" pitchFamily="18" charset="0"/>
                <a:cs typeface="Times New Roman" panose="02020603050405020304" pitchFamily="18" charset="0"/>
              </a:rPr>
              <a:t>) to prevent the ingredients from sticking.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ingredients for scrambled eggs are very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—just eggs, salt, and a little milk.</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.Before putting together the bookshelf, make sure to read the </a:t>
            </a:r>
            <a:endParaRPr lang="en-US" altLang="zh-CN" sz="2800" smtClean="0">
              <a:solidFill>
                <a:srgbClr val="000000"/>
              </a:solidFill>
              <a:latin typeface="Times New Roman" panose="02020603050405020304" pitchFamily="18" charset="0"/>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i</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carefully to avoid mistakes.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.You should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加热</a:t>
            </a:r>
            <a:r>
              <a:rPr lang="en-US" altLang="zh-CN" sz="2800">
                <a:solidFill>
                  <a:srgbClr val="000000"/>
                </a:solidFill>
                <a:latin typeface="Times New Roman" panose="02020603050405020304" pitchFamily="18" charset="0"/>
                <a:cs typeface="Times New Roman" panose="02020603050405020304" pitchFamily="18" charset="0"/>
              </a:rPr>
              <a:t>) the soup slowly over low fire to keep its original flavor(</a:t>
            </a:r>
            <a:r>
              <a:rPr lang="zh-CN" altLang="zh-CN" sz="2800">
                <a:solidFill>
                  <a:srgbClr val="000000"/>
                </a:solidFill>
                <a:latin typeface="Times New Roman" panose="02020603050405020304" pitchFamily="18" charset="0"/>
                <a:cs typeface="Times New Roman" panose="02020603050405020304" pitchFamily="18" charset="0"/>
              </a:rPr>
              <a:t>原汁原味</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7111932" y="1254891"/>
            <a:ext cx="90281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bowl</a:t>
            </a:r>
            <a:endParaRPr lang="zh-CN" altLang="en-US" sz="2800"/>
          </a:p>
        </p:txBody>
      </p:sp>
      <p:sp>
        <p:nvSpPr>
          <p:cNvPr id="18" name="矩形 17"/>
          <p:cNvSpPr>
            <a:spLocks noChangeAspect="1"/>
          </p:cNvSpPr>
          <p:nvPr/>
        </p:nvSpPr>
        <p:spPr>
          <a:xfrm>
            <a:off x="8272253" y="1758851"/>
            <a:ext cx="56297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oil</a:t>
            </a:r>
            <a:endParaRPr lang="zh-CN" altLang="en-US" sz="2800"/>
          </a:p>
        </p:txBody>
      </p:sp>
      <p:sp>
        <p:nvSpPr>
          <p:cNvPr id="19" name="矩形 18"/>
          <p:cNvSpPr>
            <a:spLocks noChangeAspect="1"/>
          </p:cNvSpPr>
          <p:nvPr/>
        </p:nvSpPr>
        <p:spPr>
          <a:xfrm>
            <a:off x="7372338" y="2770522"/>
            <a:ext cx="114005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simple</a:t>
            </a:r>
            <a:endParaRPr lang="zh-CN" altLang="en-US" sz="2800"/>
          </a:p>
        </p:txBody>
      </p:sp>
      <p:sp>
        <p:nvSpPr>
          <p:cNvPr id="20" name="矩形 19"/>
          <p:cNvSpPr>
            <a:spLocks noChangeAspect="1"/>
          </p:cNvSpPr>
          <p:nvPr/>
        </p:nvSpPr>
        <p:spPr>
          <a:xfrm>
            <a:off x="567561" y="4350690"/>
            <a:ext cx="2217274"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instructions</a:t>
            </a:r>
            <a:r>
              <a:rPr lang="zh-CN" altLang="en-US" sz="2800">
                <a:solidFill>
                  <a:srgbClr val="FF0000"/>
                </a:solidFill>
                <a:latin typeface="Times New Roman" panose="02020603050405020304" pitchFamily="18" charset="0"/>
              </a:rPr>
              <a:t>　</a:t>
            </a:r>
            <a:endParaRPr lang="zh-CN" altLang="en-US" sz="2800"/>
          </a:p>
        </p:txBody>
      </p:sp>
      <p:sp>
        <p:nvSpPr>
          <p:cNvPr id="21" name="矩形 20"/>
          <p:cNvSpPr>
            <a:spLocks noChangeAspect="1"/>
          </p:cNvSpPr>
          <p:nvPr/>
        </p:nvSpPr>
        <p:spPr>
          <a:xfrm>
            <a:off x="3067466" y="4887780"/>
            <a:ext cx="78098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heat</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37759"/>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你能教我怎么做一道流行的中国菜吗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当然可以。</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—Can you teach me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 ________ ________ </a:t>
            </a:r>
            <a:r>
              <a:rPr lang="en-US" altLang="zh-CN" sz="2800" smtClean="0">
                <a:solidFill>
                  <a:srgbClr val="000000"/>
                </a:solidFill>
                <a:latin typeface="Times New Roman" panose="02020603050405020304" pitchFamily="18" charset="0"/>
                <a:cs typeface="Times New Roman" panose="02020603050405020304" pitchFamily="18" charset="0"/>
              </a:rPr>
              <a:t>a </a:t>
            </a:r>
            <a:r>
              <a:rPr lang="en-US" altLang="zh-CN" sz="2800">
                <a:solidFill>
                  <a:srgbClr val="000000"/>
                </a:solidFill>
                <a:latin typeface="Times New Roman" panose="02020603050405020304" pitchFamily="18" charset="0"/>
                <a:cs typeface="Times New Roman" panose="02020603050405020304" pitchFamily="18" charset="0"/>
              </a:rPr>
              <a:t>popular Chinese dish?</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西红柿炒鸡蛋怎么样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好主意。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stir-fried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958033" y="2131472"/>
            <a:ext cx="3664786"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to           cook</a:t>
            </a:r>
            <a:endParaRPr lang="zh-CN" altLang="en-US" sz="2800"/>
          </a:p>
        </p:txBody>
      </p:sp>
      <p:sp>
        <p:nvSpPr>
          <p:cNvPr id="4" name="矩形 3"/>
          <p:cNvSpPr>
            <a:spLocks noChangeAspect="1"/>
          </p:cNvSpPr>
          <p:nvPr/>
        </p:nvSpPr>
        <p:spPr>
          <a:xfrm>
            <a:off x="1410042" y="2645180"/>
            <a:ext cx="84350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Sure</a:t>
            </a:r>
            <a:endParaRPr lang="zh-CN" altLang="en-US" sz="2800"/>
          </a:p>
        </p:txBody>
      </p:sp>
      <p:sp>
        <p:nvSpPr>
          <p:cNvPr id="5" name="矩形 4"/>
          <p:cNvSpPr>
            <a:spLocks noChangeAspect="1"/>
          </p:cNvSpPr>
          <p:nvPr/>
        </p:nvSpPr>
        <p:spPr>
          <a:xfrm>
            <a:off x="783318" y="4330142"/>
            <a:ext cx="327365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How/What </a:t>
            </a:r>
            <a:r>
              <a:rPr lang="en-US" altLang="zh-CN" sz="2800" smtClean="0">
                <a:solidFill>
                  <a:srgbClr val="FF0000"/>
                </a:solidFill>
                <a:latin typeface="Times New Roman" panose="02020603050405020304" pitchFamily="18" charset="0"/>
              </a:rPr>
              <a:t>       about</a:t>
            </a:r>
            <a:endParaRPr lang="zh-CN" altLang="en-US" sz="2800"/>
          </a:p>
        </p:txBody>
      </p:sp>
      <p:sp>
        <p:nvSpPr>
          <p:cNvPr id="6" name="矩形 5"/>
          <p:cNvSpPr>
            <a:spLocks noChangeAspect="1"/>
          </p:cNvSpPr>
          <p:nvPr/>
        </p:nvSpPr>
        <p:spPr>
          <a:xfrm>
            <a:off x="6096000" y="4299320"/>
            <a:ext cx="84189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eggs</a:t>
            </a:r>
            <a:endParaRPr lang="zh-CN" altLang="en-US" sz="2800"/>
          </a:p>
        </p:txBody>
      </p:sp>
      <p:sp>
        <p:nvSpPr>
          <p:cNvPr id="7" name="矩形 6"/>
          <p:cNvSpPr>
            <a:spLocks noChangeAspect="1"/>
          </p:cNvSpPr>
          <p:nvPr/>
        </p:nvSpPr>
        <p:spPr>
          <a:xfrm>
            <a:off x="8429810" y="4324590"/>
            <a:ext cx="14782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tomatoes</a:t>
            </a:r>
            <a:endParaRPr lang="zh-CN" altLang="en-US" sz="2800"/>
          </a:p>
        </p:txBody>
      </p:sp>
      <p:sp>
        <p:nvSpPr>
          <p:cNvPr id="8" name="矩形 7"/>
          <p:cNvSpPr>
            <a:spLocks noChangeAspect="1"/>
          </p:cNvSpPr>
          <p:nvPr/>
        </p:nvSpPr>
        <p:spPr>
          <a:xfrm>
            <a:off x="1222897" y="4852601"/>
            <a:ext cx="3193503"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Great                  </a:t>
            </a:r>
            <a:r>
              <a:rPr lang="en-US" altLang="zh-CN" sz="2800">
                <a:solidFill>
                  <a:srgbClr val="FF0000"/>
                </a:solidFill>
                <a:latin typeface="Times New Roman" panose="02020603050405020304" pitchFamily="18" charset="0"/>
              </a:rPr>
              <a:t>idea</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60954"/>
            <a:ext cx="11430000" cy="5943999"/>
          </a:xfrm>
          <a:prstGeom prst="rect">
            <a:avLst/>
          </a:prstGeom>
        </p:spPr>
        <p:txBody>
          <a:bodyPr>
            <a:spAutoFit/>
          </a:bodyPr>
          <a:lstStyle/>
          <a:p>
            <a:pPr>
              <a:lnSpc>
                <a:spcPct val="114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我们需要多少西红柿和鸡蛋</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四个西红柿和三个鸡蛋。</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tomatoes and eggs do we need?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tomatoes 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我们应该怎么处理西红柿和鸡蛋呢</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首先</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把西红柿切成小块。接下来</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把鸡蛋放在一个碗里搅拌。</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should we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tomatoes and eggs?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—First,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tomatoes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small pieces.Next</a:t>
            </a:r>
            <a:r>
              <a:rPr lang="en-US" altLang="zh-CN" sz="2800" smtClean="0">
                <a:solidFill>
                  <a:srgbClr val="000000"/>
                </a:solidFill>
                <a:latin typeface="Times New Roman" panose="02020603050405020304" pitchFamily="18" charset="0"/>
                <a:cs typeface="Times New Roman" panose="02020603050405020304" pitchFamily="18" charset="0"/>
              </a:rPr>
              <a:t>,</a:t>
            </a:r>
          </a:p>
          <a:p>
            <a:pPr>
              <a:lnSpc>
                <a:spcPct val="114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eggs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 bowl.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最后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把鸡蛋放回锅里</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把它们和西红柿混合起来。</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Finally,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eggs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into the pan 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them</a:t>
            </a:r>
          </a:p>
          <a:p>
            <a:pPr>
              <a:lnSpc>
                <a:spcPct val="114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tomatoes.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572218" y="1287469"/>
            <a:ext cx="284725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many</a:t>
            </a:r>
            <a:endParaRPr lang="zh-CN" altLang="en-US" sz="2800"/>
          </a:p>
        </p:txBody>
      </p:sp>
      <p:sp>
        <p:nvSpPr>
          <p:cNvPr id="4" name="矩形 3"/>
          <p:cNvSpPr>
            <a:spLocks noChangeAspect="1"/>
          </p:cNvSpPr>
          <p:nvPr/>
        </p:nvSpPr>
        <p:spPr>
          <a:xfrm>
            <a:off x="1202348" y="1790902"/>
            <a:ext cx="86433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Four</a:t>
            </a:r>
            <a:endParaRPr lang="zh-CN" altLang="en-US" sz="2800"/>
          </a:p>
        </p:txBody>
      </p:sp>
      <p:sp>
        <p:nvSpPr>
          <p:cNvPr id="5" name="矩形 4"/>
          <p:cNvSpPr>
            <a:spLocks noChangeAspect="1"/>
          </p:cNvSpPr>
          <p:nvPr/>
        </p:nvSpPr>
        <p:spPr>
          <a:xfrm>
            <a:off x="5231661" y="1753005"/>
            <a:ext cx="245612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three </a:t>
            </a:r>
            <a:r>
              <a:rPr lang="en-US" altLang="zh-CN" sz="2800" smtClean="0">
                <a:solidFill>
                  <a:srgbClr val="FF0000"/>
                </a:solidFill>
                <a:latin typeface="Times New Roman" panose="02020603050405020304" pitchFamily="18" charset="0"/>
              </a:rPr>
              <a:t>         eggs</a:t>
            </a:r>
            <a:endParaRPr lang="zh-CN" altLang="en-US" sz="2800"/>
          </a:p>
        </p:txBody>
      </p:sp>
      <p:sp>
        <p:nvSpPr>
          <p:cNvPr id="6" name="矩形 5"/>
          <p:cNvSpPr>
            <a:spLocks noChangeAspect="1"/>
          </p:cNvSpPr>
          <p:nvPr/>
        </p:nvSpPr>
        <p:spPr>
          <a:xfrm>
            <a:off x="3639878" y="3252113"/>
            <a:ext cx="261802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do </a:t>
            </a:r>
            <a:r>
              <a:rPr lang="en-US" altLang="zh-CN" sz="2800" smtClean="0">
                <a:solidFill>
                  <a:srgbClr val="FF0000"/>
                </a:solidFill>
                <a:latin typeface="Times New Roman" panose="02020603050405020304" pitchFamily="18" charset="0"/>
              </a:rPr>
              <a:t>               with</a:t>
            </a:r>
            <a:endParaRPr lang="zh-CN" altLang="en-US" sz="2800"/>
          </a:p>
        </p:txBody>
      </p:sp>
      <p:sp>
        <p:nvSpPr>
          <p:cNvPr id="7" name="矩形 6"/>
          <p:cNvSpPr>
            <a:spLocks noChangeAspect="1"/>
          </p:cNvSpPr>
          <p:nvPr/>
        </p:nvSpPr>
        <p:spPr>
          <a:xfrm>
            <a:off x="2066687" y="3755546"/>
            <a:ext cx="62228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cut</a:t>
            </a:r>
            <a:endParaRPr lang="zh-CN" altLang="en-US" sz="2800"/>
          </a:p>
        </p:txBody>
      </p:sp>
      <p:sp>
        <p:nvSpPr>
          <p:cNvPr id="8" name="矩形 7"/>
          <p:cNvSpPr>
            <a:spLocks noChangeAspect="1"/>
          </p:cNvSpPr>
          <p:nvPr/>
        </p:nvSpPr>
        <p:spPr>
          <a:xfrm>
            <a:off x="6096000" y="3755546"/>
            <a:ext cx="74251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into</a:t>
            </a:r>
            <a:endParaRPr lang="zh-CN" altLang="en-US" sz="2800"/>
          </a:p>
        </p:txBody>
      </p:sp>
      <p:sp>
        <p:nvSpPr>
          <p:cNvPr id="9" name="矩形 8"/>
          <p:cNvSpPr>
            <a:spLocks noChangeAspect="1"/>
          </p:cNvSpPr>
          <p:nvPr/>
        </p:nvSpPr>
        <p:spPr>
          <a:xfrm>
            <a:off x="852588" y="4207609"/>
            <a:ext cx="74251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mix</a:t>
            </a:r>
            <a:endParaRPr lang="zh-CN" altLang="en-US" sz="2800"/>
          </a:p>
        </p:txBody>
      </p:sp>
      <p:sp>
        <p:nvSpPr>
          <p:cNvPr id="10" name="矩形 9"/>
          <p:cNvSpPr>
            <a:spLocks noChangeAspect="1"/>
          </p:cNvSpPr>
          <p:nvPr/>
        </p:nvSpPr>
        <p:spPr>
          <a:xfrm>
            <a:off x="3632149" y="4207609"/>
            <a:ext cx="46358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a:t>
            </a:r>
            <a:endParaRPr lang="zh-CN" altLang="en-US" sz="2800"/>
          </a:p>
        </p:txBody>
      </p:sp>
      <p:sp>
        <p:nvSpPr>
          <p:cNvPr id="11" name="矩形 10"/>
          <p:cNvSpPr>
            <a:spLocks noChangeAspect="1"/>
          </p:cNvSpPr>
          <p:nvPr/>
        </p:nvSpPr>
        <p:spPr>
          <a:xfrm>
            <a:off x="1834893" y="5153076"/>
            <a:ext cx="64312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put</a:t>
            </a:r>
            <a:endParaRPr lang="zh-CN" altLang="en-US" sz="2800"/>
          </a:p>
        </p:txBody>
      </p:sp>
      <p:sp>
        <p:nvSpPr>
          <p:cNvPr id="12" name="矩形 11"/>
          <p:cNvSpPr>
            <a:spLocks noChangeAspect="1"/>
          </p:cNvSpPr>
          <p:nvPr/>
        </p:nvSpPr>
        <p:spPr>
          <a:xfrm>
            <a:off x="5050704" y="5153076"/>
            <a:ext cx="86113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back</a:t>
            </a:r>
            <a:endParaRPr lang="zh-CN" altLang="en-US" sz="2800"/>
          </a:p>
        </p:txBody>
      </p:sp>
      <p:sp>
        <p:nvSpPr>
          <p:cNvPr id="13" name="矩形 12"/>
          <p:cNvSpPr>
            <a:spLocks noChangeAspect="1"/>
          </p:cNvSpPr>
          <p:nvPr/>
        </p:nvSpPr>
        <p:spPr>
          <a:xfrm>
            <a:off x="9339163" y="5183898"/>
            <a:ext cx="74251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mix</a:t>
            </a:r>
            <a:endParaRPr lang="zh-CN" altLang="en-US" sz="2800"/>
          </a:p>
        </p:txBody>
      </p:sp>
      <p:sp>
        <p:nvSpPr>
          <p:cNvPr id="14" name="矩形 13"/>
          <p:cNvSpPr>
            <a:spLocks noChangeAspect="1"/>
          </p:cNvSpPr>
          <p:nvPr/>
        </p:nvSpPr>
        <p:spPr>
          <a:xfrm>
            <a:off x="880785" y="5674102"/>
            <a:ext cx="82266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with</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randombar(horizontal)">
                                      <p:cBhvr>
                                        <p:cTn id="25" dur="500"/>
                                        <p:tgtEl>
                                          <p:spTgt spid="7"/>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randombar(horizontal)">
                                      <p:cBhvr>
                                        <p:cTn id="33" dur="500"/>
                                        <p:tgtEl>
                                          <p:spTgt spid="9"/>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randombar(horizontal)">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randombar(horizontal)">
                                      <p:cBhvr>
                                        <p:cTn id="41" dur="500"/>
                                        <p:tgtEl>
                                          <p:spTgt spid="11"/>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randombar(horizontal)">
                                      <p:cBhvr>
                                        <p:cTn id="47" dur="500"/>
                                        <p:tgtEl>
                                          <p:spTgt spid="13"/>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randombar(horizontal)">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27418"/>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.amazing, an, smell, what (!) (</a:t>
            </a:r>
            <a:r>
              <a:rPr lang="zh-CN" altLang="zh-CN" sz="2800">
                <a:solidFill>
                  <a:srgbClr val="000000"/>
                </a:solidFill>
                <a:latin typeface="Times New Roman" panose="02020603050405020304" pitchFamily="18" charset="0"/>
                <a:cs typeface="Times New Roman" panose="02020603050405020304" pitchFamily="18" charset="0"/>
              </a:rPr>
              <a:t>连词成句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smtClean="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2</a:t>
            </a:r>
            <a:r>
              <a:rPr lang="en-US" altLang="zh-CN" sz="2800" smtClean="0">
                <a:solidFill>
                  <a:srgbClr val="000000"/>
                </a:solidFill>
                <a:latin typeface="Times New Roman" panose="02020603050405020304" pitchFamily="18" charset="0"/>
                <a:cs typeface="Times New Roman" panose="02020603050405020304" pitchFamily="18" charset="0"/>
              </a:rPr>
              <a:t>.We need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one kilo of</a:t>
            </a:r>
            <a:r>
              <a:rPr lang="en-US" altLang="zh-CN" sz="2800" smtClean="0">
                <a:solidFill>
                  <a:srgbClr val="000000"/>
                </a:solidFill>
                <a:latin typeface="Times New Roman" panose="02020603050405020304" pitchFamily="18" charset="0"/>
                <a:cs typeface="Times New Roman" panose="02020603050405020304" pitchFamily="18" charset="0"/>
              </a:rPr>
              <a:t> beef.(</a:t>
            </a:r>
            <a:r>
              <a:rPr lang="zh-CN" altLang="zh-CN" sz="2800" smtClean="0">
                <a:solidFill>
                  <a:srgbClr val="000000"/>
                </a:solidFill>
                <a:latin typeface="Times New Roman" panose="02020603050405020304" pitchFamily="18" charset="0"/>
                <a:cs typeface="Times New Roman" panose="02020603050405020304" pitchFamily="18" charset="0"/>
              </a:rPr>
              <a:t>对画线部分提问</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smtClean="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do </a:t>
            </a:r>
            <a:r>
              <a:rPr lang="en-US" altLang="zh-CN" sz="2800">
                <a:solidFill>
                  <a:srgbClr val="000000"/>
                </a:solidFill>
                <a:latin typeface="Times New Roman" panose="02020603050405020304" pitchFamily="18" charset="0"/>
                <a:cs typeface="Times New Roman" panose="02020603050405020304" pitchFamily="18" charset="0"/>
              </a:rPr>
              <a:t>you need?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.We need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three bananas, one tablespoon of ice cream, and a cup of milk</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.Heat some oil in a pan.(</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some oil in a pan.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555076" y="1410759"/>
            <a:ext cx="367761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an amazing smell!</a:t>
            </a:r>
            <a:endParaRPr lang="zh-CN" altLang="en-US" sz="2800"/>
          </a:p>
        </p:txBody>
      </p:sp>
      <p:sp>
        <p:nvSpPr>
          <p:cNvPr id="4" name="矩形 3"/>
          <p:cNvSpPr>
            <a:spLocks noChangeAspect="1"/>
          </p:cNvSpPr>
          <p:nvPr/>
        </p:nvSpPr>
        <p:spPr>
          <a:xfrm>
            <a:off x="770834" y="2593880"/>
            <a:ext cx="436209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much          beef</a:t>
            </a:r>
            <a:endParaRPr lang="zh-CN" altLang="en-US" sz="2800"/>
          </a:p>
        </p:txBody>
      </p:sp>
      <p:sp>
        <p:nvSpPr>
          <p:cNvPr id="5" name="矩形 4"/>
          <p:cNvSpPr>
            <a:spLocks noChangeAspect="1"/>
          </p:cNvSpPr>
          <p:nvPr/>
        </p:nvSpPr>
        <p:spPr>
          <a:xfrm>
            <a:off x="770834" y="4249814"/>
            <a:ext cx="293541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do</a:t>
            </a:r>
            <a:endParaRPr lang="zh-CN" altLang="en-US" sz="2800"/>
          </a:p>
        </p:txBody>
      </p:sp>
      <p:sp>
        <p:nvSpPr>
          <p:cNvPr id="6" name="矩形 5"/>
          <p:cNvSpPr>
            <a:spLocks noChangeAspect="1"/>
          </p:cNvSpPr>
          <p:nvPr/>
        </p:nvSpPr>
        <p:spPr>
          <a:xfrm>
            <a:off x="5132926" y="4249814"/>
            <a:ext cx="86113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need</a:t>
            </a:r>
            <a:endParaRPr lang="zh-CN" altLang="en-US" sz="2800"/>
          </a:p>
        </p:txBody>
      </p:sp>
      <p:sp>
        <p:nvSpPr>
          <p:cNvPr id="7" name="矩形 6"/>
          <p:cNvSpPr>
            <a:spLocks noChangeAspect="1"/>
          </p:cNvSpPr>
          <p:nvPr/>
        </p:nvSpPr>
        <p:spPr>
          <a:xfrm>
            <a:off x="657819" y="5296350"/>
            <a:ext cx="251055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Don’t </a:t>
            </a:r>
            <a:r>
              <a:rPr lang="en-US" altLang="zh-CN" sz="2800" smtClean="0">
                <a:solidFill>
                  <a:srgbClr val="FF0000"/>
                </a:solidFill>
                <a:latin typeface="Times New Roman" panose="02020603050405020304" pitchFamily="18" charset="0"/>
              </a:rPr>
              <a:t>         heat</a:t>
            </a:r>
            <a:endParaRPr lang="zh-CN" altLang="en-US" sz="2800"/>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randombar(horizontal)">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04127"/>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阅读下面的对话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根据上下文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使句意完整、符合逻辑。</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其中有两项为多余选项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(Judy and Ben are talking about cooking.Judy=J;Ben=B)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B:Do you like cooking, Judy?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J:Yeah.I really enjoy it, and I am good at 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B:Oh, I see.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J:I usually cook five times a week.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B:That’s a lot of cooking.</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J:You are right.If you cook at home, you can eat healthy food cheaply.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59981"/>
            <a:ext cx="11430000" cy="339298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J:I usually cook Sichuan food because it’s my favorite.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B:Oh, really?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J:My grandma.She is from Sichuan and she can cook delicious Sichuan food.Do you like 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B:Sure.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Can you teach me to cook it?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J:Yes.You can come to my home next week and I will teach you.</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983555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82646"/>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A.What kind of food do you usually cook?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B.Who taught you to cook 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C.But I don’t know how to cook 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D.How often do you usually cook?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E.I often cook lunch on the weekend.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F.Sorry, my parents don’t let me eat out.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G.You must save a lot of money by cooking by yourself.</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835779"/>
            <a:ext cx="2173993"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DGABC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581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506</TotalTime>
  <Words>740</Words>
  <Application>Microsoft Office PowerPoint</Application>
  <PresentationFormat>宽屏</PresentationFormat>
  <Paragraphs>139</Paragraphs>
  <Slides>17</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17</vt:i4>
      </vt:variant>
    </vt:vector>
  </HeadingPairs>
  <TitlesOfParts>
    <vt:vector size="29"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75</cp:revision>
  <dcterms:created xsi:type="dcterms:W3CDTF">2021-07-19T03:09:34Z</dcterms:created>
  <dcterms:modified xsi:type="dcterms:W3CDTF">2025-09-15T06:28:01Z</dcterms:modified>
</cp:coreProperties>
</file>